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2" r:id="rId6"/>
    <p:sldId id="260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91" r:id="rId15"/>
    <p:sldId id="287" r:id="rId16"/>
    <p:sldId id="288" r:id="rId17"/>
    <p:sldId id="289" r:id="rId18"/>
    <p:sldId id="263" r:id="rId19"/>
    <p:sldId id="290" r:id="rId20"/>
    <p:sldId id="271" r:id="rId21"/>
    <p:sldId id="272" r:id="rId22"/>
    <p:sldId id="264" r:id="rId23"/>
    <p:sldId id="273" r:id="rId24"/>
    <p:sldId id="274" r:id="rId25"/>
    <p:sldId id="265" r:id="rId26"/>
    <p:sldId id="275" r:id="rId27"/>
    <p:sldId id="276" r:id="rId28"/>
    <p:sldId id="266" r:id="rId29"/>
    <p:sldId id="277" r:id="rId30"/>
    <p:sldId id="293" r:id="rId31"/>
    <p:sldId id="28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6" d="100"/>
          <a:sy n="106" d="100"/>
        </p:scale>
        <p:origin x="-16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ngseo.ac.kr/~dkkang/imageProcessing2011Spring/ch09.pdf" TargetMode="Externa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.io/006796/ch09/01/01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dic1224/220841161411" TargetMode="External"/><Relationship Id="rId2" Type="http://schemas.openxmlformats.org/officeDocument/2006/relationships/hyperlink" Target="https://thebook.io/006796/ch09/02/0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ko.wikipedia.org/wiki/%EB%94%94%EC%A7%80%ED%84%B8_%EC%9D%B4%EB%AF%B8%EC%A7%8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verface.tistory.com/55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iserloner.tistory.com/849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3.pn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지능화 </a:t>
            </a:r>
            <a:r>
              <a:rPr lang="ko-KR" altLang="en-US" dirty="0" err="1" smtClean="0"/>
              <a:t>캡스톤</a:t>
            </a:r>
            <a:r>
              <a:rPr lang="ko-KR" altLang="en-US" dirty="0" smtClean="0"/>
              <a:t>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5</a:t>
            </a:r>
            <a:r>
              <a:rPr lang="ko-KR" altLang="en-US" sz="4000" dirty="0" smtClean="0"/>
              <a:t>주차 데이터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증강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20</a:t>
            </a:r>
            <a:r>
              <a:rPr lang="ko-KR" altLang="en-US" b="1" dirty="0" smtClean="0"/>
              <a:t>학번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/>
              <a:t>박성범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이효중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전일우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243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30855" y="3204592"/>
            <a:ext cx="344357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32584" y="2962275"/>
            <a:ext cx="4431504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(Python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+ Open CV)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214568"/>
            <a:ext cx="7761508" cy="351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 </a:t>
            </a:r>
            <a:r>
              <a:rPr lang="en-US" altLang="ko-KR" sz="1400" b="1" dirty="0" smtClean="0"/>
              <a:t>Code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100" dirty="0" smtClean="0"/>
              <a:t>import cv2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 = cv2.imread("lena.png", cv2.IMREAD_COLOR)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height, width, channel = </a:t>
            </a:r>
            <a:r>
              <a:rPr lang="en-US" altLang="ko-KR" sz="1100" dirty="0" err="1" smtClean="0"/>
              <a:t>src.shape</a:t>
            </a: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matrix = cv2.getRotationMatrix2D((width*0.5,height*0.5), 45, 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 = cv2.warpAffine(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, matrix, (width, height))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cv2.waitKey()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getRotationMatrix2D</a:t>
            </a:r>
            <a:r>
              <a:rPr lang="en-US" altLang="ko-KR" sz="1200" dirty="0"/>
              <a:t>(center, angle, scale)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center: Center of rotation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angle(</a:t>
            </a:r>
            <a:r>
              <a:rPr lang="el-GR" altLang="ko-KR" sz="1200" dirty="0"/>
              <a:t>θ): </a:t>
            </a:r>
            <a:r>
              <a:rPr lang="en-US" altLang="ko-KR" sz="1200" dirty="0"/>
              <a:t>Angle of Rotation. Angle is positive for anti-clockwise and negative for clockwise.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scale: scaling factor which scales the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Return: 2×3 Rotation Matrix </a:t>
            </a:r>
            <a:r>
              <a:rPr lang="en-US" altLang="ko-KR" sz="1200" dirty="0" smtClean="0"/>
              <a:t>M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37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E.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472" y="1124744"/>
            <a:ext cx="849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1) </a:t>
            </a:r>
            <a:r>
              <a:rPr lang="ko-KR" altLang="en-US" sz="1200" dirty="0" smtClean="0">
                <a:latin typeface="+mn-ea"/>
              </a:rPr>
              <a:t>영상 회전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아래 </a:t>
            </a:r>
            <a:r>
              <a:rPr lang="ko-KR" altLang="en-US" sz="1200" dirty="0">
                <a:latin typeface="+mn-ea"/>
              </a:rPr>
              <a:t>수식을 사용 할 </a:t>
            </a:r>
            <a:r>
              <a:rPr lang="ko-KR" altLang="en-US" sz="1200" dirty="0" smtClean="0">
                <a:latin typeface="+mn-ea"/>
              </a:rPr>
              <a:t>경우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결과 값이 대체로 실수로 출력 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하지만 </a:t>
            </a:r>
            <a:r>
              <a:rPr lang="ko-KR" altLang="en-US" sz="1200" dirty="0">
                <a:latin typeface="+mn-ea"/>
              </a:rPr>
              <a:t>영상의 픽셀 </a:t>
            </a:r>
            <a:r>
              <a:rPr lang="ko-KR" altLang="en-US" sz="1200" dirty="0" smtClean="0">
                <a:latin typeface="+mn-ea"/>
              </a:rPr>
              <a:t>좌</a:t>
            </a:r>
            <a:r>
              <a:rPr lang="ko-KR" altLang="en-US" sz="1200" dirty="0">
                <a:latin typeface="+mn-ea"/>
              </a:rPr>
              <a:t>표</a:t>
            </a:r>
            <a:r>
              <a:rPr lang="ko-KR" altLang="en-US" sz="1200" dirty="0" smtClean="0">
                <a:latin typeface="+mn-ea"/>
              </a:rPr>
              <a:t>는 </a:t>
            </a:r>
            <a:r>
              <a:rPr lang="ko-KR" altLang="en-US" sz="1200" dirty="0">
                <a:latin typeface="+mn-ea"/>
              </a:rPr>
              <a:t>정수로 표현되기 때문에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실수를 정수로 변환하는 과정에서 데이터 손실이 발생한다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3" y="5255623"/>
            <a:ext cx="8064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이를 개선하기 위해서 여러 가지 </a:t>
            </a:r>
            <a:r>
              <a:rPr lang="ko-KR" altLang="en-US" sz="1200" dirty="0" err="1" smtClean="0">
                <a:latin typeface="+mn-ea"/>
              </a:rPr>
              <a:t>보간법이</a:t>
            </a:r>
            <a:r>
              <a:rPr lang="ko-KR" altLang="en-US" sz="1200" dirty="0" smtClean="0">
                <a:latin typeface="+mn-ea"/>
              </a:rPr>
              <a:t> 개발 되었다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32129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559428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3" idx="3"/>
          </p:cNvCxnSpPr>
          <p:nvPr/>
        </p:nvCxnSpPr>
        <p:spPr>
          <a:xfrm>
            <a:off x="2406511" y="36090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49194" y="4912460"/>
            <a:ext cx="3207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13. </a:t>
            </a:r>
            <a:r>
              <a:rPr lang="ko-KR" altLang="en-US" sz="1100" dirty="0" smtClean="0"/>
              <a:t>보간 </a:t>
            </a:r>
            <a:r>
              <a:rPr lang="ko-KR" altLang="en-US" sz="1100" dirty="0" err="1" smtClean="0"/>
              <a:t>미적용</a:t>
            </a:r>
            <a:r>
              <a:rPr lang="ko-KR" altLang="en-US" sz="1100" dirty="0" smtClean="0"/>
              <a:t> 시의 </a:t>
            </a:r>
            <a:r>
              <a:rPr lang="en-US" altLang="ko-KR" sz="1100" dirty="0" smtClean="0"/>
              <a:t>Black Hole </a:t>
            </a:r>
            <a:r>
              <a:rPr lang="ko-KR" altLang="en-US" sz="1100" dirty="0" smtClean="0"/>
              <a:t>현상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6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크기 변환의 원리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endParaRPr lang="en-US" altLang="ko-KR" sz="1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63724" y="1382866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영상의 크기 변환은 말 그대로 입력영상의 높이와 너비를 변환하는 것으로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확대와 축소가 이에 해당된다 </a:t>
            </a:r>
            <a:endParaRPr lang="en-US" altLang="ko-KR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+mn-ea"/>
                  </a:rPr>
                  <a:t>입력 영상을 가로방향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</a:t>
                </a:r>
                <a:r>
                  <a:rPr lang="en-US" altLang="ko-KR" sz="1200" dirty="0" smtClean="0">
                    <a:latin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</a:rPr>
                  <a:t>세로방향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 변환하는 크기 변환 수식은 다음과 같다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[8]</a:t>
                </a: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blipFill rotWithShape="1">
                <a:blip r:embed="rId2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25000" r="25000" b="24999"/>
          <a:stretch/>
        </p:blipFill>
        <p:spPr bwMode="auto">
          <a:xfrm>
            <a:off x="2570821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8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4311644" y="1844531"/>
            <a:ext cx="1440000" cy="1440000"/>
            <a:chOff x="547953" y="2276872"/>
            <a:chExt cx="1440000" cy="1440000"/>
          </a:xfrm>
        </p:grpSpPr>
        <p:sp>
          <p:nvSpPr>
            <p:cNvPr id="37" name="직사각형 36"/>
            <p:cNvSpPr/>
            <p:nvPr/>
          </p:nvSpPr>
          <p:spPr>
            <a:xfrm>
              <a:off x="547953" y="227687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953" y="2636872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blipFill rotWithShape="1"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3566363" y="3909665"/>
            <a:ext cx="3165877" cy="2111623"/>
            <a:chOff x="3062307" y="3909665"/>
            <a:chExt cx="3165877" cy="2111623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3781394" y="4016097"/>
              <a:ext cx="1" cy="194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3565547" y="4278214"/>
              <a:ext cx="2573417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 flipV="1">
              <a:off x="3781394" y="4278997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V="1">
              <a:off x="3781751" y="4278210"/>
              <a:ext cx="1997173" cy="1178043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타원 31"/>
            <p:cNvSpPr>
              <a:spLocks/>
            </p:cNvSpPr>
            <p:nvPr/>
          </p:nvSpPr>
          <p:spPr>
            <a:xfrm flipV="1">
              <a:off x="4231446" y="471104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타원 32"/>
            <p:cNvSpPr>
              <a:spLocks/>
            </p:cNvSpPr>
            <p:nvPr/>
          </p:nvSpPr>
          <p:spPr>
            <a:xfrm flipV="1">
              <a:off x="4798341" y="48492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[8]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4096" y="3284531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14. </a:t>
            </a:r>
            <a:r>
              <a:rPr lang="ko-KR" altLang="en-US" sz="1100" dirty="0" smtClean="0"/>
              <a:t>영상 크기 변환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357751" y="6024737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15. </a:t>
            </a:r>
            <a:r>
              <a:rPr lang="ko-KR" altLang="en-US" sz="1100" dirty="0" smtClean="0"/>
              <a:t>영상 크기 변환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863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374974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확대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2;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1)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9107" y="1124744"/>
            <a:ext cx="451918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축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소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&lt; 1 &amp;&amp;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&gt; 0)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066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38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210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782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066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638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210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782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066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638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210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782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066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638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210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782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35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1407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835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407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61137" y="528215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1117576" y="52801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661136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49" name="TextBox 48"/>
          <p:cNvSpPr txBox="1"/>
          <p:nvPr/>
        </p:nvSpPr>
        <p:spPr>
          <a:xfrm>
            <a:off x="111833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2077371" y="48229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2541434" y="48229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29986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2084234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2548297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0054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4626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084234" y="57373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29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30054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34626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2090169" y="61945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2554232" y="61945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65" name="TextBox 64"/>
          <p:cNvSpPr txBox="1"/>
          <p:nvPr/>
        </p:nvSpPr>
        <p:spPr>
          <a:xfrm>
            <a:off x="3011432" y="61927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3468632" y="619273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67" name="직사각형 66"/>
          <p:cNvSpPr/>
          <p:nvPr/>
        </p:nvSpPr>
        <p:spPr>
          <a:xfrm>
            <a:off x="47453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2025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6597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1169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7453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2025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6597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1169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7453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025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6597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1169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47453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2025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597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1169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2647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4" name="직사각형 83"/>
          <p:cNvSpPr/>
          <p:nvPr/>
        </p:nvSpPr>
        <p:spPr>
          <a:xfrm>
            <a:off x="77219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72647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7219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242291" y="5295304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88" name="TextBox 87"/>
          <p:cNvSpPr txBox="1"/>
          <p:nvPr/>
        </p:nvSpPr>
        <p:spPr>
          <a:xfrm>
            <a:off x="7698730" y="52953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89" name="TextBox 88"/>
          <p:cNvSpPr txBox="1"/>
          <p:nvPr/>
        </p:nvSpPr>
        <p:spPr>
          <a:xfrm>
            <a:off x="7242290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7699491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1" name="TextBox 90"/>
          <p:cNvSpPr txBox="1"/>
          <p:nvPr/>
        </p:nvSpPr>
        <p:spPr>
          <a:xfrm>
            <a:off x="4716016" y="48304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92" name="TextBox 91"/>
          <p:cNvSpPr txBox="1"/>
          <p:nvPr/>
        </p:nvSpPr>
        <p:spPr>
          <a:xfrm>
            <a:off x="5180079" y="48304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56372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94" name="TextBox 93"/>
          <p:cNvSpPr txBox="1"/>
          <p:nvPr/>
        </p:nvSpPr>
        <p:spPr>
          <a:xfrm>
            <a:off x="60944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95" name="TextBox 94"/>
          <p:cNvSpPr txBox="1"/>
          <p:nvPr/>
        </p:nvSpPr>
        <p:spPr>
          <a:xfrm>
            <a:off x="4722879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6" name="TextBox 95"/>
          <p:cNvSpPr txBox="1"/>
          <p:nvPr/>
        </p:nvSpPr>
        <p:spPr>
          <a:xfrm>
            <a:off x="5186942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7" name="TextBox 96"/>
          <p:cNvSpPr txBox="1"/>
          <p:nvPr/>
        </p:nvSpPr>
        <p:spPr>
          <a:xfrm>
            <a:off x="56441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61013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99" name="TextBox 98"/>
          <p:cNvSpPr txBox="1"/>
          <p:nvPr/>
        </p:nvSpPr>
        <p:spPr>
          <a:xfrm>
            <a:off x="4722879" y="57448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5186942" y="57448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6441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013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103" name="TextBox 102"/>
          <p:cNvSpPr txBox="1"/>
          <p:nvPr/>
        </p:nvSpPr>
        <p:spPr>
          <a:xfrm>
            <a:off x="4728814" y="62020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192877" y="62020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50077" y="62002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106" name="TextBox 105"/>
          <p:cNvSpPr txBox="1"/>
          <p:nvPr/>
        </p:nvSpPr>
        <p:spPr>
          <a:xfrm>
            <a:off x="6107277" y="620020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107" name="TextBox 106"/>
          <p:cNvSpPr txBox="1"/>
          <p:nvPr/>
        </p:nvSpPr>
        <p:spPr>
          <a:xfrm>
            <a:off x="835235" y="6561445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3101" y="65614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(output)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31746" y="6553944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10" name="TextBox 109"/>
          <p:cNvSpPr txBox="1"/>
          <p:nvPr/>
        </p:nvSpPr>
        <p:spPr>
          <a:xfrm>
            <a:off x="7423604" y="6553944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(Output)</a:t>
            </a:r>
            <a:endParaRPr lang="ko-KR" altLang="en-US" sz="1050" dirty="0"/>
          </a:p>
        </p:txBody>
      </p:sp>
      <p:sp>
        <p:nvSpPr>
          <p:cNvPr id="111" name="TextBox 110"/>
          <p:cNvSpPr txBox="1"/>
          <p:nvPr/>
        </p:nvSpPr>
        <p:spPr>
          <a:xfrm>
            <a:off x="3037518" y="4521863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16. </a:t>
            </a:r>
            <a:r>
              <a:rPr lang="ko-KR" altLang="en-US" sz="1100" dirty="0" smtClean="0"/>
              <a:t>영상 크기 변환 개념 도식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170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3606" y="3392810"/>
            <a:ext cx="4407845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3836" y="3145743"/>
            <a:ext cx="4840652" cy="1910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13607" y="2388121"/>
            <a:ext cx="3183508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5336" y="1882924"/>
            <a:ext cx="318198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3392810"/>
            <a:ext cx="360040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1241" y="3150493"/>
            <a:ext cx="3598672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(Python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+ Open 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7761508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import cv2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numpy</a:t>
            </a:r>
            <a:r>
              <a:rPr lang="en-US" altLang="ko-KR" sz="1100" dirty="0" smtClean="0"/>
              <a:t> as </a:t>
            </a:r>
            <a:r>
              <a:rPr lang="en-US" altLang="ko-KR" sz="1100" dirty="0" err="1" smtClean="0"/>
              <a:t>np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err="1" smtClean="0"/>
              <a:t>img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cv2.imread('Lena.png</a:t>
            </a:r>
            <a:r>
              <a:rPr lang="en-US" altLang="ko-KR" sz="1100" dirty="0" smtClean="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height</a:t>
            </a:r>
            <a:r>
              <a:rPr lang="en-US" altLang="ko-KR" sz="1100" dirty="0"/>
              <a:t>, width = 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</a:t>
            </a:r>
            <a:r>
              <a:rPr lang="en-US" altLang="ko-KR" sz="1100" dirty="0" smtClean="0"/>
              <a:t>2]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print(</a:t>
            </a:r>
            <a:r>
              <a:rPr lang="en-US" altLang="ko-KR" sz="1100" dirty="0" err="1" smtClean="0"/>
              <a:t>f'width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: {width}, height : {height</a:t>
            </a:r>
            <a:r>
              <a:rPr lang="en-US" altLang="ko-KR" sz="1100" dirty="0" smtClean="0"/>
              <a:t>}')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>
                <a:solidFill>
                  <a:srgbClr val="00B050"/>
                </a:solidFill>
              </a:rPr>
              <a:t>Resize </a:t>
            </a:r>
            <a:r>
              <a:rPr lang="ko-KR" altLang="en-US" sz="1100" b="1" dirty="0">
                <a:solidFill>
                  <a:srgbClr val="00B050"/>
                </a:solidFill>
              </a:rPr>
              <a:t>함수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사용</a:t>
            </a:r>
            <a:endParaRPr lang="en-US" altLang="ko-KR" sz="11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resize_img1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(0,0), </a:t>
            </a:r>
            <a:r>
              <a:rPr lang="en-US" altLang="ko-KR" sz="1100" dirty="0" err="1"/>
              <a:t>fx</a:t>
            </a:r>
            <a:r>
              <a:rPr lang="en-US" altLang="ko-KR" sz="1100" dirty="0"/>
              <a:t>=0.5, </a:t>
            </a:r>
            <a:r>
              <a:rPr lang="en-US" altLang="ko-KR" sz="1100" dirty="0" err="1" smtClean="0"/>
              <a:t>fy</a:t>
            </a:r>
            <a:r>
              <a:rPr lang="en-US" altLang="ko-KR" sz="1100" dirty="0" smtClean="0"/>
              <a:t>=0.5)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resize_img2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(height*2, width*2))</a:t>
            </a:r>
          </a:p>
          <a:p>
            <a:pPr lvl="1"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052736"/>
            <a:ext cx="53285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 err="1">
                <a:solidFill>
                  <a:srgbClr val="00B050"/>
                </a:solidFill>
              </a:rPr>
              <a:t>warpAffine</a:t>
            </a:r>
            <a:r>
              <a:rPr lang="en-US" altLang="ko-KR" sz="1100" b="1" dirty="0">
                <a:solidFill>
                  <a:srgbClr val="00B050"/>
                </a:solidFill>
              </a:rPr>
              <a:t> </a:t>
            </a:r>
            <a:r>
              <a:rPr lang="ko-KR" altLang="en-US" sz="1100" b="1" dirty="0">
                <a:solidFill>
                  <a:srgbClr val="00B050"/>
                </a:solidFill>
              </a:rPr>
              <a:t>함수 사용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# 0.5</a:t>
            </a:r>
            <a:r>
              <a:rPr lang="ko-KR" altLang="en-US" sz="1100" dirty="0"/>
              <a:t>배 축소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m_small</a:t>
            </a:r>
            <a:r>
              <a:rPr lang="en-US" altLang="ko-KR" sz="1100" dirty="0"/>
              <a:t> = np.float32([[0.5, 0, 0</a:t>
            </a:r>
            <a:r>
              <a:rPr lang="en-US" altLang="ko-KR" sz="1100" dirty="0" smtClean="0"/>
              <a:t>], [</a:t>
            </a:r>
            <a:r>
              <a:rPr lang="en-US" altLang="ko-KR" sz="1100" dirty="0"/>
              <a:t>0, 0.5,0]]) 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#2</a:t>
            </a:r>
            <a:r>
              <a:rPr lang="ko-KR" altLang="en-US" sz="1100" dirty="0"/>
              <a:t>배 확대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m_big</a:t>
            </a:r>
            <a:r>
              <a:rPr lang="en-US" altLang="ko-KR" sz="1100" dirty="0"/>
              <a:t> = np.float32([[2, 0, 0</a:t>
            </a:r>
            <a:r>
              <a:rPr lang="en-US" altLang="ko-KR" sz="1100" dirty="0" smtClean="0"/>
              <a:t>], </a:t>
            </a:r>
            <a:r>
              <a:rPr lang="en-US" altLang="ko-KR" sz="1100" dirty="0"/>
              <a:t>[0, 2, 0]])  </a:t>
            </a:r>
          </a:p>
          <a:p>
            <a:pPr lvl="1">
              <a:lnSpc>
                <a:spcPct val="150000"/>
              </a:lnSpc>
            </a:pP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</a:t>
            </a:r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적용 없이 확대 축소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dst1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m_small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(height*0.5),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(width*0.5)))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dst2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m_big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(height*2),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(width*2</a:t>
            </a:r>
            <a:r>
              <a:rPr lang="en-US" altLang="ko-KR" sz="1100" dirty="0" smtClean="0"/>
              <a:t>)))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3624908" y="3933180"/>
            <a:ext cx="5051548" cy="261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결과 출력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cv2.imshow("resize_img1", resize_img1)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cv2.imshow("resize_img2", resize_img2)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cv2.imshow("dst1", dst1)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cv2.imshow("dst2",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#cv2.imshow("small INTER_AREA", dst3)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 INTER_CUBIC", dst4)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99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cv2.</a:t>
            </a:r>
            <a:r>
              <a:rPr lang="en-US" altLang="ko-KR" sz="1200" dirty="0" smtClean="0">
                <a:solidFill>
                  <a:srgbClr val="0070C0"/>
                </a:solidFill>
              </a:rPr>
              <a:t>Reisze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desired size for the output </a:t>
            </a:r>
            <a:r>
              <a:rPr lang="en-US" altLang="ko-KR" sz="1200" dirty="0" smtClean="0"/>
              <a:t>image  &lt;--- </a:t>
            </a:r>
            <a:r>
              <a:rPr lang="ko-KR" altLang="en-US" sz="1200" dirty="0" smtClean="0"/>
              <a:t>절</a:t>
            </a:r>
            <a:r>
              <a:rPr lang="ko-KR" altLang="en-US" sz="1200" dirty="0"/>
              <a:t>대</a:t>
            </a:r>
            <a:r>
              <a:rPr lang="ko-KR" altLang="en-US" sz="1200" dirty="0" smtClean="0"/>
              <a:t>크기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 : scale factor along the horizontal axis and vertical axis &lt;--- </a:t>
            </a:r>
            <a:r>
              <a:rPr lang="ko-KR" altLang="en-US" sz="1200" dirty="0" smtClean="0"/>
              <a:t>상대크기 </a:t>
            </a:r>
            <a:r>
              <a:rPr lang="en-US" altLang="ko-KR" sz="1200" dirty="0" smtClean="0"/>
              <a:t>(if. </a:t>
            </a:r>
            <a:r>
              <a:rPr lang="en-US" altLang="ko-KR" sz="1200" dirty="0" err="1" smtClean="0"/>
              <a:t>dsize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= (0,0))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91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22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 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E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60" y="1124744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영상 확대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발생하는 빈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픽셀에 대해서 </a:t>
            </a:r>
            <a:r>
              <a:rPr lang="ko-KR" altLang="en-US" sz="1200" dirty="0">
                <a:latin typeface="+mn-ea"/>
              </a:rPr>
              <a:t>주변의 데이터 값을 이용하여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채우는 별도의 작업이 필요하다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84316"/>
              </p:ext>
            </p:extLst>
          </p:nvPr>
        </p:nvGraphicFramePr>
        <p:xfrm>
          <a:off x="2694341" y="1986836"/>
          <a:ext cx="205743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10"/>
                <a:gridCol w="685810"/>
                <a:gridCol w="685810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50082" y="42190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+mn-ea"/>
              </a:rPr>
              <a:t>원영상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4282" y="42321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확대영상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1400010" y="3551228"/>
            <a:ext cx="3056708" cy="58347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583474">
                <a:moveTo>
                  <a:pt x="0" y="0"/>
                </a:moveTo>
                <a:lnTo>
                  <a:pt x="0" y="583474"/>
                </a:lnTo>
                <a:lnTo>
                  <a:pt x="3056708" y="583474"/>
                </a:lnTo>
                <a:lnTo>
                  <a:pt x="3056708" y="357051"/>
                </a:lnTo>
                <a:lnTo>
                  <a:pt x="3056708" y="35705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750082" y="3557920"/>
            <a:ext cx="2269208" cy="517147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41069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자유형 42"/>
          <p:cNvSpPr/>
          <p:nvPr/>
        </p:nvSpPr>
        <p:spPr>
          <a:xfrm flipV="1">
            <a:off x="1411060" y="1770812"/>
            <a:ext cx="3056708" cy="67872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78724"/>
              <a:gd name="connsiteX1" fmla="*/ 0 w 3056708"/>
              <a:gd name="connsiteY1" fmla="*/ 678724 h 678724"/>
              <a:gd name="connsiteX2" fmla="*/ 3056708 w 3056708"/>
              <a:gd name="connsiteY2" fmla="*/ 678724 h 678724"/>
              <a:gd name="connsiteX3" fmla="*/ 3056708 w 3056708"/>
              <a:gd name="connsiteY3" fmla="*/ 452301 h 678724"/>
              <a:gd name="connsiteX4" fmla="*/ 3056708 w 3056708"/>
              <a:gd name="connsiteY4" fmla="*/ 452301 h 67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78724">
                <a:moveTo>
                  <a:pt x="0" y="0"/>
                </a:moveTo>
                <a:lnTo>
                  <a:pt x="0" y="678724"/>
                </a:lnTo>
                <a:lnTo>
                  <a:pt x="3056708" y="678724"/>
                </a:lnTo>
                <a:lnTo>
                  <a:pt x="3056708" y="452301"/>
                </a:lnTo>
                <a:lnTo>
                  <a:pt x="3056708" y="45230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자유형 43"/>
          <p:cNvSpPr/>
          <p:nvPr/>
        </p:nvSpPr>
        <p:spPr>
          <a:xfrm flipV="1">
            <a:off x="761132" y="1712646"/>
            <a:ext cx="2269208" cy="63623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343927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343927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48636"/>
              </p:ext>
            </p:extLst>
          </p:nvPr>
        </p:nvGraphicFramePr>
        <p:xfrm>
          <a:off x="407434" y="2274868"/>
          <a:ext cx="1331628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14"/>
                <a:gridCol w="665814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59962" y="2003356"/>
            <a:ext cx="3833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영상을 확대 하는 경우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그림과 같이 값을 할당 받지 못한 픽셀들이 존재한다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(0,1) (1,0) (1,1) (1,2) (2,1) </a:t>
            </a:r>
            <a:r>
              <a:rPr lang="ko-KR" altLang="en-US" sz="1200" dirty="0" smtClean="0">
                <a:latin typeface="+mn-ea"/>
              </a:rPr>
              <a:t>이 이에 해당되며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이를 채우지 않을 시 홀이 생기고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영상의 품질이 나빠지게 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따라서 빈 픽셀에 적당한 데이터 값을 할당하는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작업이 필요하다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6960" y="4541299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17. </a:t>
            </a:r>
            <a:r>
              <a:rPr lang="ko-KR" altLang="en-US" sz="1100" dirty="0" smtClean="0"/>
              <a:t>영상 크기 변환 시 </a:t>
            </a:r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적용 필요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6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영상을 가로축이나 세로축으로 단순히 뒤집는 것이다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/>
              <a:t> </a:t>
            </a:r>
            <a:r>
              <a:rPr lang="ko-KR" altLang="en-US" sz="1200" b="1" dirty="0" smtClean="0"/>
              <a:t>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1)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수직선을 중심으로 왼쪽 픽셀과 오른쪽 픽셀을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5" y="3212976"/>
            <a:ext cx="3698181" cy="257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02" y="3414191"/>
            <a:ext cx="4391614" cy="23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[9]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465496" y="5784471"/>
            <a:ext cx="2403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18. </a:t>
            </a:r>
            <a:r>
              <a:rPr lang="ko-KR" altLang="en-US" sz="1100" dirty="0" smtClean="0"/>
              <a:t>영상 좌우 대칭 개념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701688" y="5784471"/>
            <a:ext cx="2403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19. </a:t>
            </a:r>
            <a:r>
              <a:rPr lang="ko-KR" altLang="en-US" sz="1100" dirty="0" smtClean="0"/>
              <a:t>영상 좌우 대칭 예시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2)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수평선을 중심으로 위쪽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픽셀와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아래쪽 픽셀을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2780928"/>
            <a:ext cx="377805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48" y="2924944"/>
            <a:ext cx="4656285" cy="2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[10]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487939" y="5445224"/>
            <a:ext cx="2358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20. </a:t>
            </a:r>
            <a:r>
              <a:rPr lang="ko-KR" altLang="en-US" sz="1100" dirty="0" smtClean="0"/>
              <a:t>영상 상하 대칭 개념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31" y="5445224"/>
            <a:ext cx="2358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21. </a:t>
            </a:r>
            <a:r>
              <a:rPr lang="ko-KR" altLang="en-US" sz="1100" dirty="0" smtClean="0"/>
              <a:t>영상 상하 대칭 예시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33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목차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7621" y="981883"/>
            <a:ext cx="54681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이효중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디지털 영상이란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증강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영상의 기하학적 변환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 회전 변환 </a:t>
            </a:r>
            <a:r>
              <a:rPr lang="en-US" altLang="ko-KR" dirty="0" smtClean="0"/>
              <a:t>(Rotation)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변환 </a:t>
            </a:r>
            <a:r>
              <a:rPr lang="en-US" altLang="ko-KR" dirty="0" smtClean="0"/>
              <a:t>(Resize)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대칭 이동 </a:t>
            </a:r>
            <a:r>
              <a:rPr lang="en-US" altLang="ko-KR" dirty="0" smtClean="0"/>
              <a:t>(Flip or Mirroring)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이동 </a:t>
            </a:r>
            <a:r>
              <a:rPr lang="en-US" altLang="ko-KR" dirty="0" smtClean="0"/>
              <a:t>(Shift or Move)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잘라내기 </a:t>
            </a:r>
            <a:r>
              <a:rPr lang="en-US" altLang="ko-KR" dirty="0" smtClean="0"/>
              <a:t>(Crop)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양선형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보간</a:t>
            </a:r>
            <a:r>
              <a:rPr lang="ko-KR" altLang="en-US" dirty="0" err="1"/>
              <a:t>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(Bilinear Interpolation) : </a:t>
            </a:r>
            <a:r>
              <a:rPr lang="ko-KR" altLang="en-US" dirty="0" smtClean="0"/>
              <a:t>이효중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8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182513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상하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[255-nY][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056" y="1183392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좌우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][255-nX]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상하 대칭이동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</a:t>
            </a:r>
            <a:r>
              <a:rPr lang="en-US" altLang="ko-KR" sz="1100" dirty="0" smtClean="0"/>
              <a:t>np            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</a:t>
            </a:r>
            <a:r>
              <a:rPr lang="en-US" altLang="ko-KR" sz="1100" dirty="0" smtClean="0"/>
              <a:t>')         # ’</a:t>
            </a:r>
            <a:r>
              <a:rPr lang="ko-KR" altLang="en-US" sz="1100" dirty="0" smtClean="0"/>
              <a:t>원본 이미지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img1=cv2.flip(img,0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상하 대칭</a:t>
            </a:r>
            <a:r>
              <a:rPr lang="en-US" altLang="ko-KR" sz="1100" dirty="0" smtClean="0"/>
              <a:t>”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img2=cv2.flip(img,1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img3=cv2.flip(img,-1</a:t>
            </a:r>
            <a:r>
              <a:rPr lang="en-US" altLang="ko-KR" sz="1100" dirty="0" smtClean="0"/>
              <a:t>)                 # ‘</a:t>
            </a:r>
            <a:r>
              <a:rPr lang="ko-KR" altLang="en-US" sz="1100" dirty="0" smtClean="0"/>
              <a:t>상하좌우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cv2.imshow('img3',img3)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cv2.destroyAllWindows()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69829"/>
            <a:ext cx="5687104" cy="1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5949280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&lt;</a:t>
            </a:r>
            <a:r>
              <a:rPr lang="ko-KR" altLang="en-US" sz="1200" dirty="0" smtClean="0"/>
              <a:t>상하 대칭</a:t>
            </a:r>
            <a:r>
              <a:rPr lang="en-US" altLang="ko-KR" sz="1200" dirty="0" smtClean="0"/>
              <a:t>&gt;         &lt;</a:t>
            </a:r>
            <a:r>
              <a:rPr lang="ko-KR" altLang="en-US" sz="1200" dirty="0" smtClean="0"/>
              <a:t>좌우 대칭</a:t>
            </a:r>
            <a:r>
              <a:rPr lang="en-US" altLang="ko-KR" sz="1200" dirty="0" smtClean="0"/>
              <a:t>&gt;       &lt;</a:t>
            </a:r>
            <a:r>
              <a:rPr lang="ko-KR" altLang="en-US" sz="1200" dirty="0" smtClean="0"/>
              <a:t>상하좌우대칭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2" y="4004535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22. </a:t>
            </a:r>
            <a:r>
              <a:rPr lang="ko-KR" altLang="en-US" sz="1100" dirty="0" smtClean="0"/>
              <a:t>영상 대칭 적용 결과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이동의 원리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영상을 평면의 한 위치에서 원하는 다른 위치로 </a:t>
            </a:r>
            <a:r>
              <a:rPr lang="ko-KR" altLang="en-US" sz="1200" dirty="0"/>
              <a:t>옮</a:t>
            </a:r>
            <a:r>
              <a:rPr lang="ko-KR" altLang="en-US" sz="1200" dirty="0" smtClean="0"/>
              <a:t>기는 연산이다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크기나 형태 등이 바뀌지 않아 원본 영상과 결과 같다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14" y="2276872"/>
            <a:ext cx="2815977" cy="221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76" y="1991042"/>
            <a:ext cx="2455625" cy="24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5" y="2276872"/>
            <a:ext cx="2970586" cy="211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3848" y="6525344"/>
            <a:ext cx="347723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thebook.io/006796/ch09/01/01/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722235" y="4490015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23. </a:t>
            </a:r>
            <a:r>
              <a:rPr lang="ko-KR" altLang="en-US" sz="1100" dirty="0" smtClean="0"/>
              <a:t>영상 위치 이동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742603" y="4421054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24. </a:t>
            </a:r>
            <a:r>
              <a:rPr lang="ko-KR" altLang="en-US" sz="1100" dirty="0" smtClean="0"/>
              <a:t>영상 위치 이동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7487947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영상을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우측으로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하단으로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15;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 되므로 아래의 작업만 건너뛰고 다시 처음으로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세로 크기보다 크면 연산 중단 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로 크기보다 크면 연산 중단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nY+nMoveY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nX+nMoveX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height,width</a:t>
            </a:r>
            <a:r>
              <a:rPr lang="en-US" altLang="ko-KR" sz="1100" dirty="0"/>
              <a:t>=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[:2]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M=np.float32([[1,0,50],[0,1,100]])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img2=cv2.warpAffine(</a:t>
            </a:r>
            <a:r>
              <a:rPr lang="en-US" altLang="ko-KR" sz="1100" dirty="0" err="1"/>
              <a:t>img,M</a:t>
            </a:r>
            <a:r>
              <a:rPr lang="en-US" altLang="ko-KR" sz="1100" dirty="0"/>
              <a:t>,(</a:t>
            </a:r>
            <a:r>
              <a:rPr lang="en-US" altLang="ko-KR" sz="1100" dirty="0" err="1"/>
              <a:t>width,height</a:t>
            </a:r>
            <a:r>
              <a:rPr lang="en-US" altLang="ko-KR" sz="1100" dirty="0"/>
              <a:t>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</a:t>
            </a:r>
            <a:r>
              <a:rPr lang="en-US" altLang="ko-KR" sz="1100" dirty="0"/>
              <a:t>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1048"/>
            <a:ext cx="3456384" cy="196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594928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&lt;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475904" y="3599438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25. </a:t>
            </a:r>
            <a:r>
              <a:rPr lang="ko-KR" altLang="en-US" sz="1100" dirty="0" smtClean="0"/>
              <a:t>영상 위치 이동 적용 결과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3793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잘라내기의 원리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사진을 편집할 때 원하는 크기에 맞도록 그 사이즈를 </a:t>
            </a:r>
            <a:r>
              <a:rPr lang="ko-KR" altLang="en-US" sz="1200" dirty="0" err="1"/>
              <a:t>트리밍</a:t>
            </a:r>
            <a:r>
              <a:rPr lang="en-US" altLang="ko-KR" sz="1200" dirty="0"/>
              <a:t>(trimming)</a:t>
            </a:r>
            <a:r>
              <a:rPr lang="ko-KR" altLang="en-US" sz="1200" dirty="0"/>
              <a:t>하는 것</a:t>
            </a:r>
            <a:r>
              <a:rPr lang="en-US" altLang="ko-KR" sz="1200" dirty="0"/>
              <a:t>. </a:t>
            </a:r>
            <a:r>
              <a:rPr lang="ko-KR" altLang="en-US" sz="1200" dirty="0"/>
              <a:t>흔히 </a:t>
            </a:r>
            <a:r>
              <a:rPr lang="ko-KR" altLang="en-US" sz="1200" dirty="0" err="1"/>
              <a:t>크로핑</a:t>
            </a:r>
            <a:r>
              <a:rPr lang="en-US" altLang="ko-KR" sz="1200" dirty="0"/>
              <a:t>(cropping)</a:t>
            </a:r>
            <a:r>
              <a:rPr lang="ko-KR" altLang="en-US" sz="1200" dirty="0"/>
              <a:t>한다고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</a:t>
            </a:r>
            <a:r>
              <a:rPr lang="ko-KR" altLang="en-US" sz="1200" dirty="0" err="1"/>
              <a:t>크롭을</a:t>
            </a:r>
            <a:r>
              <a:rPr lang="ko-KR" altLang="en-US" sz="1200" dirty="0"/>
              <a:t> 할 때 자른 부분에 금</a:t>
            </a:r>
            <a:r>
              <a:rPr lang="en-US" altLang="ko-KR" sz="1200" dirty="0"/>
              <a:t>(</a:t>
            </a:r>
            <a:r>
              <a:rPr lang="ko-KR" altLang="en-US" sz="1200" dirty="0"/>
              <a:t>線</a:t>
            </a:r>
            <a:r>
              <a:rPr lang="en-US" altLang="ko-KR" sz="1200" dirty="0"/>
              <a:t>)</a:t>
            </a:r>
            <a:r>
              <a:rPr lang="ko-KR" altLang="en-US" sz="1200" dirty="0"/>
              <a:t>을 긋거나 표시를 한 것을 </a:t>
            </a:r>
            <a:r>
              <a:rPr lang="ko-KR" altLang="en-US" sz="1200" dirty="0" err="1"/>
              <a:t>크롭</a:t>
            </a:r>
            <a:r>
              <a:rPr lang="ko-KR" altLang="en-US" sz="1200" dirty="0"/>
              <a:t> 마크</a:t>
            </a:r>
            <a:r>
              <a:rPr lang="en-US" altLang="ko-KR" sz="1200" dirty="0"/>
              <a:t>(crop mark)</a:t>
            </a:r>
            <a:r>
              <a:rPr lang="ko-KR" altLang="en-US" sz="1200" dirty="0"/>
              <a:t>라고 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잘려나가는 부분은 </a:t>
            </a:r>
            <a:r>
              <a:rPr lang="ko-KR" altLang="en-US" sz="1200" dirty="0" err="1"/>
              <a:t>크롭트</a:t>
            </a:r>
            <a:r>
              <a:rPr lang="en-US" altLang="ko-KR" sz="1200" dirty="0"/>
              <a:t>(cropped)</a:t>
            </a:r>
            <a:r>
              <a:rPr lang="ko-KR" altLang="en-US" sz="1200" dirty="0"/>
              <a:t>라고 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인물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사진에서 얼굴부분만 따로 뜯어낸다거나 하는 처리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하기 전 먼저 </a:t>
            </a:r>
            <a:r>
              <a:rPr lang="en-US" altLang="ko-KR" sz="1200" dirty="0" smtClean="0"/>
              <a:t>1:1 </a:t>
            </a:r>
            <a:r>
              <a:rPr lang="ko-KR" altLang="en-US" sz="1200" dirty="0" smtClean="0"/>
              <a:t>복사</a:t>
            </a:r>
            <a:r>
              <a:rPr lang="en-US" altLang="ko-KR" sz="1200" dirty="0" smtClean="0"/>
              <a:t>(Copy)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원본과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처리 후 생기는 사본의 크기가 다름으로 두 배열간의 인덱스 변수는 서로 다른 값을 갖기 때문에 따로 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선언을 해주어야 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76513"/>
            <a:ext cx="3360977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56" y="2576513"/>
            <a:ext cx="1848621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9" y="4437112"/>
            <a:ext cx="3360977" cy="128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42" y="4293096"/>
            <a:ext cx="1748550" cy="238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9033" y="5723504"/>
            <a:ext cx="2268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26. </a:t>
            </a:r>
            <a:r>
              <a:rPr lang="ko-KR" altLang="en-US" sz="1100" dirty="0" smtClean="0"/>
              <a:t>영상 잘라내기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55290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(50,60)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좌표를 시작점으로 가로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세로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크기로 잘라내기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[80][100];//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50;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60;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+ 80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+ 100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처리 생략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numpy</a:t>
            </a:r>
            <a:r>
              <a:rPr lang="en-US" altLang="ko-KR" sz="1200" dirty="0" smtClean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img1=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[24:208,57:200]</a:t>
            </a:r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cv2.imshow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4162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81004" y="3664855"/>
            <a:ext cx="1584176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594928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         &lt;</a:t>
            </a:r>
            <a:r>
              <a:rPr lang="ko-KR" altLang="en-US" sz="1200" dirty="0" smtClean="0"/>
              <a:t>잘라내기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6525344"/>
            <a:ext cx="30941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oneday0012.tistory.com/17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272591" y="2892344"/>
            <a:ext cx="2595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27. </a:t>
            </a:r>
            <a:r>
              <a:rPr lang="ko-KR" altLang="en-US" sz="1100" dirty="0" smtClean="0"/>
              <a:t>영상 잘라내기 적용 결과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이론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및 수식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(Bilinear Interpolation)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원본 영상에서 인접한 네 개의 픽셀 값을 이용하여 실수 좌표 상의 픽셀 값을 계산하는 방법이다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최근방</a:t>
            </a:r>
            <a:r>
              <a:rPr lang="ko-KR" altLang="en-US" sz="1200" dirty="0"/>
              <a:t> 이웃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(Nearest Interpolation)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나타나는 계단 현상이 많이 줄어들고</a:t>
            </a:r>
            <a:r>
              <a:rPr lang="en-US" altLang="ko-KR" sz="1200" dirty="0"/>
              <a:t>, </a:t>
            </a:r>
            <a:r>
              <a:rPr lang="ko-KR" altLang="en-US" sz="1200" dirty="0"/>
              <a:t>계산 방법도 간단한 편이기 때문에 널리 사용되고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보간법에서는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실수 좌표를 둘러싸고 있는 네 개의 픽셀 값에 가중치를 곱한 값들의 선형 합으로 결과 영상의 픽셀 값을 구하게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[13]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보간법의</a:t>
            </a:r>
            <a:r>
              <a:rPr lang="ko-KR" altLang="en-US" sz="1200" dirty="0" smtClean="0"/>
              <a:t> 계산은 아래의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28.&gt;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[14]</a:t>
            </a:r>
            <a:r>
              <a:rPr lang="ko-KR" altLang="en-US" sz="1200" dirty="0" smtClean="0"/>
              <a:t>에서 처럼 정수가 아닌 소수점 이하 자리가 존재하는 실수 좌표의 밝기 값에 대해 인접한 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우의 </a:t>
            </a:r>
            <a:r>
              <a:rPr lang="en-US" altLang="ko-KR" sz="1200" dirty="0" smtClean="0"/>
              <a:t>4 </a:t>
            </a:r>
            <a:r>
              <a:rPr lang="ko-KR" altLang="en-US" sz="1200" dirty="0" smtClean="0"/>
              <a:t>픽셀에 대해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축과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축에 대해 단순 평균이 아닌 가중치 개념을 적용하여 해당 좌표의 밝기 값을 계산한다는 개념이다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보간을 적용하면 영상의 회전 시에 발생하는 </a:t>
            </a:r>
            <a:r>
              <a:rPr lang="en-US" altLang="ko-KR" sz="1200" dirty="0" smtClean="0"/>
              <a:t>Black Hole </a:t>
            </a:r>
            <a:r>
              <a:rPr lang="ko-KR" altLang="en-US" sz="1200" dirty="0" smtClean="0"/>
              <a:t>현상을 제거 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크기 변환 시 배율이 정수로 제한되지 않으며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이동 시 소수점 이하의 </a:t>
            </a:r>
            <a:r>
              <a:rPr lang="ko-KR" altLang="en-US" sz="1200" dirty="0" err="1" smtClean="0"/>
              <a:t>이동량의</a:t>
            </a:r>
            <a:r>
              <a:rPr lang="ko-KR" altLang="en-US" sz="1200" dirty="0" smtClean="0"/>
              <a:t> 적용이 가능해 진다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40927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2"/>
              </a:rPr>
              <a:t>https://thebook.io/006796/ch09/02/03</a:t>
            </a:r>
            <a:r>
              <a:rPr lang="en-US" altLang="ko-KR" sz="1000" dirty="0" smtClean="0">
                <a:hlinkClick r:id="rId2"/>
              </a:rPr>
              <a:t>/</a:t>
            </a:r>
            <a:endParaRPr lang="en-US" altLang="ko-KR" sz="1000" dirty="0" smtClean="0"/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[14] </a:t>
            </a:r>
            <a:r>
              <a:rPr lang="ko-KR" altLang="en-US" sz="1000" dirty="0"/>
              <a:t>출처</a:t>
            </a:r>
            <a:r>
              <a:rPr lang="en-US" altLang="ko-KR" sz="1000" dirty="0"/>
              <a:t> : </a:t>
            </a:r>
            <a:r>
              <a:rPr lang="en-US" altLang="ko-KR" sz="1000" dirty="0">
                <a:hlinkClick r:id="rId3"/>
              </a:rPr>
              <a:t>https://m.blog.naver.com/dic1224/220841161411</a:t>
            </a:r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67" y="3914110"/>
            <a:ext cx="41624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2931" y="6047710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28. &gt;</a:t>
            </a:r>
            <a:r>
              <a:rPr lang="en-US" altLang="ko-KR" sz="1100" baseline="30000" dirty="0" smtClean="0">
                <a:solidFill>
                  <a:srgbClr val="FF0000"/>
                </a:solidFill>
              </a:rPr>
              <a:t>[6]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기본 개념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연산 과정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연산 과정에서 인접한 픽셀의 값을 참조하는데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연산 과정에서는 모든 픽셀을 순차적으로 계산하므로 인접한 모든 픽셀의 밝기 값을 사전에 파악할 수 없으며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미리 연산을 하여 안다 하여도 그 픽셀 또한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적용이 필요하므로 정확하지 않다는 문제가 있다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이러한 문제를 해결하기 위해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 시에는 원본 좌표를 목표 좌표로 이동하는 것이 아닌 각각의 목표 좌표의 원본 좌표로의 </a:t>
            </a:r>
            <a:r>
              <a:rPr lang="ko-KR" altLang="en-US" sz="1200" dirty="0" err="1" smtClean="0"/>
              <a:t>역변환을</a:t>
            </a:r>
            <a:r>
              <a:rPr lang="ko-KR" altLang="en-US" sz="1200" dirty="0" smtClean="0"/>
              <a:t> 취하는 방식을 사용한다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회전시키는 경우 원본을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회전하는 대신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목표 좌표를 </a:t>
            </a:r>
            <a:r>
              <a:rPr lang="en-US" altLang="ko-KR" sz="1200" dirty="0" smtClean="0"/>
              <a:t>-30</a:t>
            </a:r>
            <a:r>
              <a:rPr lang="ko-KR" altLang="en-US" sz="1200" dirty="0" smtClean="0"/>
              <a:t>도 회전시킬 경우의 좌표를 계산하여 해당 좌표에서 양선형 보간을 적용한 밝기 값을 계산하여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계산된 해당 밝기 값을 목표 좌표의 밝기 값으로 적용한다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000" y="5738969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29. &gt;</a:t>
            </a:r>
          </a:p>
          <a:p>
            <a:pPr algn="ctr"/>
            <a:r>
              <a:rPr lang="ko-KR" altLang="en-US" sz="1100" dirty="0" smtClean="0"/>
              <a:t>원본 좌표의 회전 변환</a:t>
            </a:r>
            <a:endParaRPr lang="ko-KR" altLang="en-US" sz="1100" dirty="0"/>
          </a:p>
        </p:txBody>
      </p:sp>
      <p:grpSp>
        <p:nvGrpSpPr>
          <p:cNvPr id="40" name="그룹 39"/>
          <p:cNvGrpSpPr>
            <a:grpSpLocks noChangeAspect="1"/>
          </p:cNvGrpSpPr>
          <p:nvPr/>
        </p:nvGrpSpPr>
        <p:grpSpPr>
          <a:xfrm>
            <a:off x="982101" y="3861048"/>
            <a:ext cx="2145875" cy="1877921"/>
            <a:chOff x="59637" y="3861048"/>
            <a:chExt cx="2145875" cy="18779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32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255032" y="3861048"/>
              <a:ext cx="975240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1206674" y="4408537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으로 구부러진 화살표 8"/>
            <p:cNvSpPr/>
            <p:nvPr/>
          </p:nvSpPr>
          <p:spPr>
            <a:xfrm rot="2227162">
              <a:off x="1090078" y="4458649"/>
              <a:ext cx="157811" cy="599500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1800000">
              <a:off x="59637" y="4066269"/>
              <a:ext cx="975240" cy="57606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808534" y="4849826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>
            <a:grpSpLocks noChangeAspect="1"/>
          </p:cNvGrpSpPr>
          <p:nvPr/>
        </p:nvGrpSpPr>
        <p:grpSpPr>
          <a:xfrm>
            <a:off x="3913800" y="3849089"/>
            <a:ext cx="1950480" cy="1889880"/>
            <a:chOff x="2411760" y="3849089"/>
            <a:chExt cx="1950480" cy="188988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3372927" y="435847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으로 구부러진 화살표 17"/>
            <p:cNvSpPr/>
            <p:nvPr/>
          </p:nvSpPr>
          <p:spPr>
            <a:xfrm rot="2227162" flipV="1">
              <a:off x="3233647" y="4445065"/>
              <a:ext cx="202880" cy="644162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/>
            <p:cNvCxnSpPr>
              <a:endCxn id="20" idx="1"/>
            </p:cNvCxnSpPr>
            <p:nvPr/>
          </p:nvCxnSpPr>
          <p:spPr>
            <a:xfrm>
              <a:off x="2416185" y="3849089"/>
              <a:ext cx="555772" cy="94523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965262" y="4787627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endCxn id="17" idx="2"/>
            </p:cNvCxnSpPr>
            <p:nvPr/>
          </p:nvCxnSpPr>
          <p:spPr>
            <a:xfrm>
              <a:off x="2425710" y="3859676"/>
              <a:ext cx="947217" cy="5216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>
            <a:grpSpLocks noChangeAspect="1"/>
          </p:cNvGrpSpPr>
          <p:nvPr/>
        </p:nvGrpSpPr>
        <p:grpSpPr>
          <a:xfrm>
            <a:off x="6368336" y="4142783"/>
            <a:ext cx="1438275" cy="1381125"/>
            <a:chOff x="5868144" y="4142783"/>
            <a:chExt cx="1438275" cy="13811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4142783"/>
              <a:ext cx="1438275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6552799" y="435557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025229" y="480667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51265" y="481315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633563" y="4708000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28" idx="6"/>
              <a:endCxn id="26" idx="2"/>
            </p:cNvCxnSpPr>
            <p:nvPr/>
          </p:nvCxnSpPr>
          <p:spPr>
            <a:xfrm flipV="1">
              <a:off x="6596984" y="4829537"/>
              <a:ext cx="428245" cy="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8" idx="0"/>
              <a:endCxn id="25" idx="4"/>
            </p:cNvCxnSpPr>
            <p:nvPr/>
          </p:nvCxnSpPr>
          <p:spPr>
            <a:xfrm flipV="1">
              <a:off x="6574125" y="4401298"/>
              <a:ext cx="1534" cy="411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6444208" y="4708000"/>
              <a:ext cx="626740" cy="1333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652613" y="4375201"/>
              <a:ext cx="0" cy="56796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6609732" y="4371964"/>
              <a:ext cx="428245" cy="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7049251" y="4428188"/>
              <a:ext cx="1534" cy="411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2154548" y="3796767"/>
            <a:ext cx="1169142" cy="1169142"/>
            <a:chOff x="1674668" y="4709018"/>
            <a:chExt cx="1169142" cy="1169142"/>
          </a:xfrm>
        </p:grpSpPr>
        <p:cxnSp>
          <p:nvCxnSpPr>
            <p:cNvPr id="45" name="직선 연결선 44"/>
            <p:cNvCxnSpPr/>
            <p:nvPr/>
          </p:nvCxnSpPr>
          <p:spPr>
            <a:xfrm rot="2700000" flipH="1">
              <a:off x="1674666" y="529358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rot="-2700000" flipH="1">
              <a:off x="1674668" y="530889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024060" y="5738969"/>
            <a:ext cx="1729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30. &gt;</a:t>
            </a:r>
          </a:p>
          <a:p>
            <a:pPr algn="ctr"/>
            <a:r>
              <a:rPr lang="ko-KR" altLang="en-US" sz="1100" dirty="0" smtClean="0"/>
              <a:t>목표 좌표의 역회전 변환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932429" y="5738969"/>
            <a:ext cx="2383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31. &gt;</a:t>
            </a:r>
          </a:p>
          <a:p>
            <a:pPr algn="ctr"/>
            <a:r>
              <a:rPr lang="ko-KR" altLang="en-US" sz="1100" dirty="0" smtClean="0"/>
              <a:t>역회전 변환 좌표에서 밝기 값 계산</a:t>
            </a:r>
            <a:endParaRPr lang="ko-KR" altLang="en-US" sz="1100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004048" y="4401298"/>
            <a:ext cx="1364288" cy="25183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532399" y="436510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583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디지털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(Digital Image)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이란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디지털 영상의 정의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디지털 카메라를 이용하여 현실세계의 사물을 촬영하거나 스캐너를 이용하여 사진이나 그림을 디지털 형태로 받아들인 것을 </a:t>
            </a:r>
            <a:r>
              <a:rPr lang="ko-KR" altLang="en-US" sz="1200" dirty="0" smtClean="0"/>
              <a:t>가리킨다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픽셀</a:t>
            </a:r>
            <a:r>
              <a:rPr lang="en-US" altLang="ko-KR" sz="1200" dirty="0" smtClean="0"/>
              <a:t>(Pixel)</a:t>
            </a:r>
            <a:r>
              <a:rPr lang="ko-KR" altLang="en-US" sz="1200" dirty="0" smtClean="0"/>
              <a:t>로 구성되며 각각의 픽셀에는 밝기</a:t>
            </a:r>
            <a:r>
              <a:rPr lang="en-US" altLang="ko-KR" sz="1200" dirty="0" smtClean="0"/>
              <a:t>(Intensity)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0~255</a:t>
            </a:r>
            <a:r>
              <a:rPr lang="ko-KR" altLang="en-US" sz="1200" dirty="0" smtClean="0"/>
              <a:t>로 디지털화 된 값 </a:t>
            </a:r>
            <a:r>
              <a:rPr lang="en-US" altLang="ko-KR" sz="1200" dirty="0" smtClean="0"/>
              <a:t>1, 3, 4</a:t>
            </a:r>
            <a:r>
              <a:rPr lang="ko-KR" altLang="en-US" sz="1200" dirty="0" smtClean="0"/>
              <a:t>개를 저장하며 각 값의 개수에 따라</a:t>
            </a:r>
            <a:r>
              <a:rPr lang="en-US" altLang="ko-KR" sz="1200" dirty="0" smtClean="0"/>
              <a:t> 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(Bit), 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, 32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의 메모리 공간을 할당한다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픽셀은 디지털 이미지에 있어서 최소 단위이다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픽셀은 카메라 혹은 스캐너의 센서 픽셀에 대응되며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화소라는 표현을 사용할 수 있다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&lt; 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1. &gt;</a:t>
            </a:r>
            <a:r>
              <a:rPr lang="ko-KR" altLang="en-US" sz="1200" dirty="0" smtClean="0"/>
              <a:t>과 같이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 픽셀로 구성되며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경우는 </a:t>
            </a:r>
            <a:r>
              <a:rPr lang="en-US" altLang="ko-KR" sz="1200" dirty="0" smtClean="0"/>
              <a:t>8X8 </a:t>
            </a:r>
            <a:r>
              <a:rPr lang="ko-KR" altLang="en-US" sz="1200" dirty="0" smtClean="0"/>
              <a:t>픽셀이라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각각의 픽셀에는 앞서 설명하였듯이 밝기 값을 저장되는데 값이 낮을수록 어둡게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값이 클수록 밝게 표현된다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예시이며</a:t>
            </a:r>
            <a:r>
              <a:rPr lang="en-US" altLang="ko-KR" sz="1200" dirty="0" smtClean="0"/>
              <a:t>, 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715452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https://ko.wikipedia.org/wiki/%EB%94%94%EC%A7%80%ED%84%B8_%EC%9D%B4%EB%AF%B8%EC%A7%80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21" y="4199486"/>
            <a:ext cx="26193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0577" y="597570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1. &gt;</a:t>
            </a:r>
            <a:endParaRPr lang="ko-KR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13314"/>
            <a:ext cx="4038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98" y="4739558"/>
            <a:ext cx="40862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07350" y="446353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2. 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967024" y="6073058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13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결과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1102455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250" y="1678519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07" y="1024971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4" idx="3"/>
          </p:cNvCxnSpPr>
          <p:nvPr/>
        </p:nvCxnSpPr>
        <p:spPr>
          <a:xfrm>
            <a:off x="2081089" y="2074563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3583459"/>
            <a:ext cx="2235019" cy="225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19" y="3592415"/>
            <a:ext cx="2736304" cy="223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4250" y="41130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>
            <a:off x="2081089" y="45091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4811" y="299695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대부분의 영상 처리 라이브러리는 </a:t>
            </a:r>
            <a:r>
              <a:rPr lang="en-US" altLang="ko-KR" sz="1200" dirty="0" smtClean="0"/>
              <a:t>Default</a:t>
            </a:r>
            <a:r>
              <a:rPr lang="ko-KR" altLang="en-US" sz="1200" dirty="0" smtClean="0"/>
              <a:t>로 각종 </a:t>
            </a:r>
            <a:r>
              <a:rPr lang="ko-KR" altLang="en-US" sz="1200" dirty="0" err="1" smtClean="0"/>
              <a:t>보간법을</a:t>
            </a:r>
            <a:r>
              <a:rPr lang="ko-KR" altLang="en-US" sz="1200" dirty="0" smtClean="0"/>
              <a:t> 기본으로 적용하고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54217" y="5837366"/>
            <a:ext cx="1960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32. &gt;</a:t>
            </a:r>
          </a:p>
          <a:p>
            <a:pPr algn="ctr"/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적용 전 후 영상 비교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09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132856"/>
            <a:ext cx="3906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9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813" y="1013534"/>
            <a:ext cx="8537659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</a:t>
            </a:r>
            <a:r>
              <a:rPr lang="en-US" altLang="ko-KR" sz="1400" b="1" dirty="0" smtClean="0"/>
              <a:t>(Data Augmentation)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데이터 증강</a:t>
            </a:r>
            <a:r>
              <a:rPr lang="en-US" altLang="ko-KR" sz="1200" dirty="0" smtClean="0"/>
              <a:t>(Data Augmentation)</a:t>
            </a:r>
            <a:r>
              <a:rPr lang="ko-KR" altLang="en-US" sz="1200" dirty="0" smtClean="0"/>
              <a:t>은 적은 양의 데이터를 바탕으로 다양한 알고리즘을 통해 데이터의 양을 늘리는 기술이다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[2]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CNN</a:t>
            </a:r>
            <a:r>
              <a:rPr lang="ko-KR" altLang="en-US" sz="1200" dirty="0" smtClean="0"/>
              <a:t>은 기본적으로 영상을 분석하는데 사용되므로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에서의 데이터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증강은 디지털 영상에 특정 알고리즘을 적용하여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개의 영상을</a:t>
            </a:r>
            <a:r>
              <a:rPr lang="en-US" altLang="ko-KR" sz="1200" dirty="0" smtClean="0"/>
              <a:t> N</a:t>
            </a:r>
            <a:r>
              <a:rPr lang="ko-KR" altLang="en-US" sz="1200" dirty="0" smtClean="0"/>
              <a:t>배 하는데 사용된다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</a:t>
            </a:r>
            <a:r>
              <a:rPr lang="ko-KR" altLang="en-US" sz="1400" b="1" dirty="0"/>
              <a:t>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증강방법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데이터 증강 기법은 크게 기하학적 변환과 태스크 기반의 확장으로 나뉜다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 [3]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기하학적 변환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위치를 변화시키거나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전체 영상 중 일부를 잘라내는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태스크 기반 확장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밝기 값을 변환하는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제시된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논문에서는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4.&gt;</a:t>
            </a:r>
            <a:r>
              <a:rPr lang="ko-KR" altLang="en-US" sz="1200" dirty="0" smtClean="0"/>
              <a:t>에서 처럼 회전</a:t>
            </a:r>
            <a:r>
              <a:rPr lang="en-US" altLang="ko-KR" sz="1200" dirty="0" smtClean="0"/>
              <a:t>(Rotation), </a:t>
            </a:r>
            <a:r>
              <a:rPr lang="ko-KR" altLang="en-US" sz="1200" dirty="0" smtClean="0"/>
              <a:t>대칭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변환</a:t>
            </a:r>
            <a:r>
              <a:rPr lang="en-US" altLang="ko-KR" sz="1200" dirty="0" smtClean="0"/>
              <a:t>(Flipping), 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(Shifting)</a:t>
            </a:r>
            <a:r>
              <a:rPr lang="ko-KR" altLang="en-US" sz="1200" dirty="0" smtClean="0"/>
              <a:t>등의 기하 변환만을 제시하였다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6381328"/>
            <a:ext cx="7340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I804:11009-000000127598 </a:t>
            </a:r>
            <a:r>
              <a:rPr lang="ko-KR" altLang="en-US" sz="1000" dirty="0" smtClean="0"/>
              <a:t>적은 양의 데이터에 적용 가능한 계층별 데이터 증강 알고리즘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학위 논문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조희찬</a:t>
            </a:r>
            <a:r>
              <a:rPr lang="en-US" altLang="ko-KR" sz="1000" dirty="0" smtClean="0"/>
              <a:t>] 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https://overface.tistory.com/557</a:t>
            </a:r>
            <a:endParaRPr lang="ko-KR" altLang="en-US" sz="1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49" y="4467668"/>
            <a:ext cx="4501059" cy="156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13418" y="6047710"/>
            <a:ext cx="960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/>
              <a:t>4</a:t>
            </a:r>
            <a:r>
              <a:rPr lang="en-US" altLang="ko-KR" sz="1100" dirty="0" smtClean="0"/>
              <a:t>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65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58311" cy="89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5" y="2229912"/>
            <a:ext cx="8022504" cy="60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4427984" y="1945623"/>
            <a:ext cx="432048" cy="385088"/>
          </a:xfrm>
          <a:prstGeom prst="downArrow">
            <a:avLst/>
          </a:prstGeom>
          <a:solidFill>
            <a:srgbClr val="FFC000"/>
          </a:solidFill>
          <a:ln cap="rnd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024335" cy="20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72" y="3140969"/>
            <a:ext cx="4478104" cy="200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144966"/>
            <a:ext cx="30243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&lt;</a:t>
            </a:r>
            <a:r>
              <a:rPr lang="ko-KR" altLang="en-US" sz="1200" dirty="0" smtClean="0">
                <a:latin typeface="+mn-ea"/>
              </a:rPr>
              <a:t>그림</a:t>
            </a:r>
            <a:r>
              <a:rPr lang="en-US" altLang="ko-KR" sz="1200" dirty="0" smtClean="0">
                <a:latin typeface="+mn-ea"/>
              </a:rPr>
              <a:t> 6.&gt; 27</a:t>
            </a:r>
            <a:r>
              <a:rPr lang="ko-KR" altLang="en-US" sz="1200" dirty="0" smtClean="0">
                <a:latin typeface="+mn-ea"/>
              </a:rPr>
              <a:t>개의 실제 불량 영상을 영상의 회전을 이용하여 </a:t>
            </a:r>
            <a:r>
              <a:rPr lang="en-US" altLang="ko-KR" sz="1200" dirty="0" smtClean="0">
                <a:latin typeface="+mn-ea"/>
              </a:rPr>
              <a:t>324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3572" y="5144966"/>
            <a:ext cx="44781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그림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7.&gt; </a:t>
            </a:r>
            <a:r>
              <a:rPr lang="en-US" altLang="ko-KR" sz="1200" dirty="0">
                <a:latin typeface="+mn-ea"/>
              </a:rPr>
              <a:t>46</a:t>
            </a:r>
            <a:r>
              <a:rPr lang="ko-KR" altLang="en-US" sz="1200" dirty="0" smtClean="0">
                <a:latin typeface="+mn-ea"/>
              </a:rPr>
              <a:t>개의 </a:t>
            </a:r>
            <a:r>
              <a:rPr lang="ko-KR" altLang="en-US" sz="1200" dirty="0" err="1" smtClean="0">
                <a:latin typeface="+mn-ea"/>
              </a:rPr>
              <a:t>과검출</a:t>
            </a:r>
            <a:r>
              <a:rPr lang="ko-KR" altLang="en-US" sz="1200" dirty="0" smtClean="0">
                <a:latin typeface="+mn-ea"/>
              </a:rPr>
              <a:t> 영상을 영상의 회전을 이용하여 </a:t>
            </a:r>
            <a:r>
              <a:rPr lang="en-US" altLang="ko-KR" sz="1200" dirty="0" smtClean="0">
                <a:latin typeface="+mn-ea"/>
              </a:rPr>
              <a:t>552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89240"/>
            <a:ext cx="3672408" cy="83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99226"/>
            <a:ext cx="3673734" cy="80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93678" y="2780928"/>
            <a:ext cx="960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5. &gt;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0905" y="6402486"/>
            <a:ext cx="2037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8. </a:t>
            </a:r>
            <a:r>
              <a:rPr lang="ko-KR" altLang="en-US" sz="1100" dirty="0" smtClean="0"/>
              <a:t>데이터 증강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31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221250"/>
            <a:ext cx="3441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기하학적 변환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813" y="1013534"/>
            <a:ext cx="853765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영상의 기하학적 변환이란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영상의 기하학적 변환</a:t>
            </a:r>
            <a:r>
              <a:rPr lang="en-US" altLang="ko-KR" sz="1200" dirty="0" smtClean="0"/>
              <a:t>(geometric transform)</a:t>
            </a:r>
            <a:r>
              <a:rPr lang="ko-KR" altLang="en-US" sz="1200" dirty="0" smtClean="0"/>
              <a:t>은 영상을 구성하는 픽셀의 배치 구조를 변경</a:t>
            </a:r>
            <a:r>
              <a:rPr lang="ko-KR" altLang="en-US" sz="1200" dirty="0"/>
              <a:t>함으로 영상 모양을 변경하는 </a:t>
            </a:r>
            <a:r>
              <a:rPr lang="ko-KR" altLang="en-US" sz="1200" dirty="0" smtClean="0"/>
              <a:t>작업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[4]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즉 개별 픽셀의 좌표를 특정한 알고리즘을 통해 일정한 규칙으로 변환하는 것이다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특정 좌표 </a:t>
            </a:r>
            <a:r>
              <a:rPr lang="en-US" altLang="ko-KR" sz="1200" dirty="0" smtClean="0"/>
              <a:t>(x, y)</a:t>
            </a:r>
            <a:r>
              <a:rPr lang="ko-KR" altLang="en-US" sz="1200" dirty="0" smtClean="0"/>
              <a:t>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있는 밝기 값을 </a:t>
            </a:r>
            <a:r>
              <a:rPr lang="en-US" altLang="ko-KR" sz="1200" dirty="0" smtClean="0"/>
              <a:t>x`=f1(x, y),  y`= f2(x, y) </a:t>
            </a:r>
            <a:r>
              <a:rPr lang="ko-KR" altLang="en-US" sz="1200" dirty="0" smtClean="0"/>
              <a:t>의 수식을 통해 계산된 새로운 좌표 </a:t>
            </a:r>
            <a:r>
              <a:rPr lang="en-US" altLang="ko-KR" sz="1200" dirty="0" smtClean="0"/>
              <a:t>(x`, y`)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이동하는 것을 모든 픽셀에 적용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이때 계산된 결과인 </a:t>
            </a:r>
            <a:r>
              <a:rPr lang="en-US" altLang="ko-KR" sz="1200" dirty="0" smtClean="0"/>
              <a:t>x`</a:t>
            </a:r>
            <a:r>
              <a:rPr lang="ko-KR" altLang="en-US" sz="1200" dirty="0" smtClean="0"/>
              <a:t>이나</a:t>
            </a:r>
            <a:r>
              <a:rPr lang="en-US" altLang="ko-KR" sz="1200" dirty="0" smtClean="0"/>
              <a:t> y`</a:t>
            </a:r>
            <a:r>
              <a:rPr lang="ko-KR" altLang="en-US" sz="1200" dirty="0" smtClean="0"/>
              <a:t>에 음수나 디지털 영상보다 큰 수가 나올 경우 이는 예외 처리해야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디지털 영상에서 픽셀의 좌표는 항상 양의 정수 형태를 가지는데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이는 픽셀의 밝기 값을 관리하는 메모리의 특성에 기인한다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일부 기하 변환의 경우 변환 연산 수식에서 소수점 이하의 결과를 출력하는 경우가 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 일반적으로 반올림을 적용하나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반올림을 적용할 경우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제한의 문제가 있어 이를 개선하기 위한 여러 가지 </a:t>
            </a:r>
            <a:r>
              <a:rPr lang="ko-KR" altLang="en-US" sz="1200" dirty="0" err="1" smtClean="0"/>
              <a:t>보간법이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영상의 회전 변환과 크기 변환 </a:t>
            </a:r>
            <a:r>
              <a:rPr lang="ko-KR" altLang="en-US" sz="1200" dirty="0" err="1" smtClean="0"/>
              <a:t>챕터에서</a:t>
            </a:r>
            <a:r>
              <a:rPr lang="ko-KR" altLang="en-US" sz="1200" dirty="0" smtClean="0"/>
              <a:t>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 문제를 확인한 후 마지막 </a:t>
            </a:r>
            <a:r>
              <a:rPr lang="ko-KR" altLang="en-US" sz="1200" dirty="0" err="1" smtClean="0"/>
              <a:t>챕터에서는</a:t>
            </a:r>
            <a:r>
              <a:rPr lang="ko-KR" altLang="en-US" sz="1200" dirty="0" smtClean="0"/>
              <a:t> 여러 가지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중 가장 일반적으로 사용되는 양선형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(Bilinear Interpolation)</a:t>
            </a:r>
            <a:r>
              <a:rPr lang="ko-KR" altLang="en-US" sz="1200" dirty="0" smtClean="0"/>
              <a:t>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확인한다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2917" y="6453336"/>
            <a:ext cx="296587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[4]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https://wiserloner.tistory.com/849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7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5120" y="1412776"/>
            <a:ext cx="823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회전의 사전적 의미는 </a:t>
            </a:r>
            <a:r>
              <a:rPr lang="en-US" altLang="ko-KR" sz="1200" dirty="0" smtClean="0">
                <a:latin typeface="+mn-ea"/>
              </a:rPr>
              <a:t>“</a:t>
            </a:r>
            <a:r>
              <a:rPr lang="ko-KR" altLang="en-US" sz="1200" dirty="0" smtClean="0">
                <a:latin typeface="+mn-ea"/>
              </a:rPr>
              <a:t>어떤 것을 축으로 물체가 빙빙 돎</a:t>
            </a:r>
            <a:r>
              <a:rPr lang="en-US" altLang="ko-KR" sz="1200" dirty="0" smtClean="0">
                <a:latin typeface="+mn-ea"/>
              </a:rPr>
              <a:t>” </a:t>
            </a:r>
            <a:r>
              <a:rPr lang="ko-KR" altLang="en-US" sz="1200" dirty="0" smtClean="0">
                <a:latin typeface="+mn-ea"/>
              </a:rPr>
              <a:t>을 말하며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영상에서의 회전 변환은 입력영상의 모든 픽셀들을 원점 기준으로 원하는 각도 만큼 픽셀 이동 하는 것을 말한다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[5]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flipV="1">
            <a:off x="611560" y="2276872"/>
            <a:ext cx="2232248" cy="1980026"/>
            <a:chOff x="1058061" y="1850718"/>
            <a:chExt cx="2232248" cy="198002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8061" y="1850718"/>
              <a:ext cx="2232248" cy="1980026"/>
              <a:chOff x="669437" y="1755602"/>
              <a:chExt cx="2232248" cy="1980026"/>
            </a:xfrm>
          </p:grpSpPr>
          <p:cxnSp>
            <p:nvCxnSpPr>
              <p:cNvPr id="32" name="직선 화살표 연결선 31"/>
              <p:cNvCxnSpPr/>
              <p:nvPr/>
            </p:nvCxnSpPr>
            <p:spPr>
              <a:xfrm flipV="1">
                <a:off x="1161675" y="1827610"/>
                <a:ext cx="9560" cy="1856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 flipV="1">
                <a:off x="781648" y="3203841"/>
                <a:ext cx="2034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/>
              <p:cNvSpPr/>
              <p:nvPr/>
            </p:nvSpPr>
            <p:spPr>
              <a:xfrm>
                <a:off x="1161674" y="2312043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직사각형 35"/>
              <p:cNvSpPr/>
              <p:nvPr/>
            </p:nvSpPr>
            <p:spPr>
              <a:xfrm rot="900000">
                <a:off x="1259827" y="2447504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𝑜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연결선 39"/>
              <p:cNvCxnSpPr/>
              <p:nvPr/>
            </p:nvCxnSpPr>
            <p:spPr>
              <a:xfrm flipH="1">
                <a:off x="1171235" y="2588390"/>
                <a:ext cx="1123964" cy="61545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1161675" y="2312043"/>
                <a:ext cx="936103" cy="89871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원호 41"/>
              <p:cNvSpPr/>
              <p:nvPr/>
            </p:nvSpPr>
            <p:spPr>
              <a:xfrm rot="365105">
                <a:off x="669437" y="2821228"/>
                <a:ext cx="914400" cy="914400"/>
              </a:xfrm>
              <a:prstGeom prst="arc">
                <a:avLst>
                  <a:gd name="adj1" fmla="val 18399858"/>
                  <a:gd name="adj2" fmla="val 19193896"/>
                </a:avLst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타원 29"/>
            <p:cNvSpPr>
              <a:spLocks/>
            </p:cNvSpPr>
            <p:nvPr/>
          </p:nvSpPr>
          <p:spPr>
            <a:xfrm>
              <a:off x="2495132" y="236634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>
              <a:off x="2701756" y="264935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아래는 </a:t>
                </a:r>
                <a:r>
                  <a:rPr lang="en-US" altLang="ko-KR" sz="1200" dirty="0" smtClean="0">
                    <a:latin typeface="+mn-ea"/>
                  </a:rPr>
                  <a:t>2</a:t>
                </a:r>
                <a:r>
                  <a:rPr lang="ko-KR" altLang="en-US" sz="1200" dirty="0" smtClean="0">
                    <a:latin typeface="+mn-ea"/>
                  </a:rPr>
                  <a:t>차원 영상을 원점</a:t>
                </a:r>
                <a:r>
                  <a:rPr lang="en-US" altLang="ko-KR" sz="1200" dirty="0" smtClean="0">
                    <a:latin typeface="+mn-ea"/>
                  </a:rPr>
                  <a:t>(0, 0)</a:t>
                </a:r>
                <a:r>
                  <a:rPr lang="ko-KR" altLang="en-US" sz="1200" dirty="0" smtClean="0">
                    <a:latin typeface="+mn-ea"/>
                  </a:rPr>
                  <a:t> 기준으로 </a:t>
                </a:r>
                <a14:m>
                  <m:oMath xmlns:m="http://schemas.openxmlformats.org/officeDocument/2006/math">
                    <m:r>
                      <a:rPr lang="el-GR" altLang="ko-KR" sz="1200" i="1">
                        <a:latin typeface="Cambria Math"/>
                      </a:rPr>
                      <m:t>𝜃</m:t>
                    </m:r>
                    <m:r>
                      <a:rPr lang="ko-KR" altLang="en-US" sz="1200" i="1">
                        <a:latin typeface="Cambria Math"/>
                      </a:rPr>
                      <m:t>°</m:t>
                    </m:r>
                  </m:oMath>
                </a14:m>
                <a:r>
                  <a:rPr lang="en-US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만큼 회전한 것을 나타낸 것이다</a:t>
                </a:r>
                <a:r>
                  <a:rPr lang="en-US" altLang="ko-KR" sz="1200" dirty="0" smtClean="0">
                    <a:latin typeface="+mn-ea"/>
                  </a:rPr>
                  <a:t>.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[6]</a:t>
                </a:r>
                <a:endParaRPr lang="ko-KR" altLang="en-US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blipFill rotWithShape="1">
                <a:blip r:embed="rId9"/>
                <a:stretch>
                  <a:fillRect t="-6522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65670" y="4293096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</a:t>
            </a:r>
            <a:r>
              <a:rPr lang="ko-KR" altLang="en-US" sz="1200" dirty="0" smtClean="0">
                <a:latin typeface="+mn-ea"/>
              </a:rPr>
              <a:t>차원 영상에서의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통상적으로 영상의 좌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상단을 의미한다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이에 이를 기점으로 회전을 진행 할 경우 아래와 같이 표현된다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83464" y="6502370"/>
            <a:ext cx="339548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[6]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https://thebook.io/006796/ch09/03/01/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3463" y="6241990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[5]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16215" y="3741272"/>
            <a:ext cx="1614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9. </a:t>
            </a:r>
            <a:r>
              <a:rPr lang="ko-KR" altLang="en-US" sz="1100" dirty="0" smtClean="0"/>
              <a:t>영상 회전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6116371" y="4493151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10. </a:t>
            </a:r>
            <a:r>
              <a:rPr lang="ko-KR" altLang="en-US" sz="1100" dirty="0" smtClean="0"/>
              <a:t>영상 회전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623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67544" y="1412776"/>
            <a:ext cx="4863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흔히 말하는 영상 회전은 영상의 중심을 기준으로 한 회전을 말한다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8019" y="4160113"/>
            <a:ext cx="4610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이를 위해선 평행이동의 수식을 포함한 회전 변환을 진행한다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[7]</a:t>
            </a:r>
            <a:endParaRPr lang="en-US" altLang="ko-KR" sz="12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4502199" y="4452976"/>
            <a:ext cx="2302049" cy="2144376"/>
            <a:chOff x="1712920" y="4149080"/>
            <a:chExt cx="2302049" cy="2144376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2274959" y="4365104"/>
              <a:ext cx="9560" cy="18563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1712920" y="4827217"/>
              <a:ext cx="2216403" cy="1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 flipV="1">
              <a:off x="2274958" y="483691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/>
            <p:cNvSpPr/>
            <p:nvPr/>
          </p:nvSpPr>
          <p:spPr>
            <a:xfrm rot="-900000" flipV="1">
              <a:off x="1813454" y="438416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타원 60"/>
            <p:cNvSpPr>
              <a:spLocks/>
            </p:cNvSpPr>
            <p:nvPr/>
          </p:nvSpPr>
          <p:spPr>
            <a:xfrm flipV="1">
              <a:off x="2731558" y="526896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2" name="타원 61"/>
            <p:cNvSpPr>
              <a:spLocks/>
            </p:cNvSpPr>
            <p:nvPr/>
          </p:nvSpPr>
          <p:spPr>
            <a:xfrm flipV="1">
              <a:off x="2256958" y="482721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타원 65"/>
            <p:cNvSpPr>
              <a:spLocks/>
            </p:cNvSpPr>
            <p:nvPr/>
          </p:nvSpPr>
          <p:spPr>
            <a:xfrm flipV="1">
              <a:off x="3193520" y="481890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7" name="타원 66"/>
            <p:cNvSpPr>
              <a:spLocks/>
            </p:cNvSpPr>
            <p:nvPr/>
          </p:nvSpPr>
          <p:spPr>
            <a:xfrm flipV="1">
              <a:off x="2600589" y="425931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5941"/>
            <a:ext cx="2173129" cy="215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219580" y="5879013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원본 이미지의 중심을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으로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이동 후 회전을 진행하고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다시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기</a:t>
            </a:r>
            <a:r>
              <a:rPr lang="ko-KR" altLang="en-US" sz="1200" dirty="0">
                <a:latin typeface="+mn-ea"/>
              </a:rPr>
              <a:t>존</a:t>
            </a:r>
            <a:r>
              <a:rPr lang="ko-KR" altLang="en-US" sz="1200" dirty="0" smtClean="0">
                <a:latin typeface="+mn-ea"/>
              </a:rPr>
              <a:t> 위치에 위치시킨다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[7]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8885" y="3885156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11. </a:t>
            </a:r>
            <a:r>
              <a:rPr lang="ko-KR" altLang="en-US" sz="1100" dirty="0" smtClean="0"/>
              <a:t>영상 중심 원점 회전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781673" y="6458852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12. </a:t>
            </a:r>
            <a:r>
              <a:rPr lang="ko-KR" altLang="en-US" sz="1100" dirty="0" smtClean="0"/>
              <a:t>영상 중심 원점 회전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979849"/>
            <a:ext cx="544572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45.f;//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원래는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45.f / 180.f * 3.142592f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(float)cos(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중복 연산을 </a:t>
            </a:r>
            <a:r>
              <a:rPr lang="ko-KR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막기위해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삼각함수의 값을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(float)sin(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중심을 기준으로 회전해야 하므로 중심 좌표를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</a:t>
            </a:r>
            <a:endParaRPr lang="ko-KR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좌표의 회전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각 픽셀의 위치만 변화 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838</TotalTime>
  <Words>3393</Words>
  <Application>Microsoft Office PowerPoint</Application>
  <PresentationFormat>화면 슬라이드 쇼(4:3)</PresentationFormat>
  <Paragraphs>493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광장</vt:lpstr>
      <vt:lpstr>지능화 캡스톤 프로젝트 5주차 데이터 증강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지능화 파일럿 프로젝트 5주차 Data 증강</dc:title>
  <dc:creator>kircheis</dc:creator>
  <cp:lastModifiedBy>kircheis</cp:lastModifiedBy>
  <cp:revision>51</cp:revision>
  <dcterms:created xsi:type="dcterms:W3CDTF">2022-03-26T06:03:43Z</dcterms:created>
  <dcterms:modified xsi:type="dcterms:W3CDTF">2022-04-06T11:28:20Z</dcterms:modified>
</cp:coreProperties>
</file>